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sldIdLst>
    <p:sldId id="256" r:id="rId2"/>
    <p:sldId id="276" r:id="rId3"/>
    <p:sldId id="296" r:id="rId4"/>
    <p:sldId id="279" r:id="rId5"/>
    <p:sldId id="280" r:id="rId6"/>
    <p:sldId id="287" r:id="rId7"/>
    <p:sldId id="288" r:id="rId8"/>
    <p:sldId id="289" r:id="rId9"/>
    <p:sldId id="290" r:id="rId10"/>
    <p:sldId id="291" r:id="rId11"/>
    <p:sldId id="292" r:id="rId12"/>
    <p:sldId id="293" r:id="rId13"/>
    <p:sldId id="294" r:id="rId14"/>
    <p:sldId id="281" r:id="rId15"/>
    <p:sldId id="282" r:id="rId16"/>
    <p:sldId id="283" r:id="rId17"/>
    <p:sldId id="284" r:id="rId18"/>
    <p:sldId id="285" r:id="rId19"/>
    <p:sldId id="286" r:id="rId20"/>
    <p:sldId id="295" r:id="rId21"/>
    <p:sldId id="297" r:id="rId22"/>
    <p:sldId id="298"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20/04/1440</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371600"/>
            <a:ext cx="7851648" cy="3771912"/>
          </a:xfrm>
          <a:effectLst>
            <a:outerShdw blurRad="50800" dist="38100" dir="8100000" algn="tr" rotWithShape="0">
              <a:prstClr val="black">
                <a:alpha val="40000"/>
              </a:prstClr>
            </a:outerShdw>
          </a:effectLst>
          <a:scene3d>
            <a:camera prst="perspectiveFront"/>
            <a:lightRig rig="threePt" dir="t"/>
          </a:scene3d>
        </p:spPr>
        <p:txBody>
          <a:bodyPr>
            <a:noAutofit/>
          </a:bodyPr>
          <a:lstStyle/>
          <a:p>
            <a:pPr algn="ctr"/>
            <a:r>
              <a:rPr lang="en-US" sz="6600" spc="600" smtClean="0">
                <a:solidFill>
                  <a:srgbClr val="FF0000"/>
                </a:solidFill>
              </a:rPr>
              <a:t>CHAPTER </a:t>
            </a:r>
            <a:r>
              <a:rPr lang="en-US" sz="6600" spc="600" smtClean="0">
                <a:solidFill>
                  <a:srgbClr val="FF0000"/>
                </a:solidFill>
              </a:rPr>
              <a:t>5</a:t>
            </a:r>
            <a:br>
              <a:rPr lang="en-US" sz="6600" spc="600" smtClean="0">
                <a:solidFill>
                  <a:srgbClr val="FF0000"/>
                </a:solidFill>
              </a:rPr>
            </a:br>
            <a:r>
              <a:rPr lang="en-US" sz="6600" spc="600" smtClean="0">
                <a:solidFill>
                  <a:srgbClr val="FF0000"/>
                </a:solidFill>
              </a:rPr>
              <a:t>part 2</a:t>
            </a:r>
            <a:r>
              <a:rPr lang="en-US" sz="6600" spc="600" dirty="0" smtClean="0">
                <a:solidFill>
                  <a:srgbClr val="FF0000"/>
                </a:solidFill>
              </a:rPr>
              <a:t/>
            </a:r>
            <a:br>
              <a:rPr lang="en-US" sz="6600" spc="600" dirty="0" smtClean="0">
                <a:solidFill>
                  <a:srgbClr val="FF0000"/>
                </a:solidFill>
              </a:rPr>
            </a:br>
            <a:r>
              <a:rPr lang="en-US" sz="6600" u="sng" spc="600" dirty="0" smtClean="0">
                <a:solidFill>
                  <a:srgbClr val="FF0000"/>
                </a:solidFill>
              </a:rPr>
              <a:t>DATA COMMUNICATION</a:t>
            </a:r>
            <a:endParaRPr lang="en-US" sz="6600" spc="600" dirty="0">
              <a:solidFill>
                <a:srgbClr val="FF0000"/>
              </a:solidFill>
            </a:endParaRPr>
          </a:p>
        </p:txBody>
      </p:sp>
      <p:sp>
        <p:nvSpPr>
          <p:cNvPr id="3" name="عنوان فرعي 2"/>
          <p:cNvSpPr>
            <a:spLocks noGrp="1"/>
          </p:cNvSpPr>
          <p:nvPr>
            <p:ph type="subTitle" idx="1"/>
          </p:nvPr>
        </p:nvSpPr>
        <p:spPr>
          <a:xfrm>
            <a:off x="533400" y="4643446"/>
            <a:ext cx="7854696" cy="1428760"/>
          </a:xfrm>
        </p:spPr>
        <p:txBody>
          <a:bodyPr>
            <a:normAutofit/>
          </a:bodyPr>
          <a:lstStyle/>
          <a:p>
            <a:pPr algn="l"/>
            <a:endParaRPr lang="en-US" sz="3600" b="1" dirty="0" smtClean="0">
              <a:solidFill>
                <a:schemeClr val="bg1"/>
              </a:solidFill>
              <a:cs typeface="Arial" charset="0"/>
            </a:endParaRPr>
          </a:p>
          <a:p>
            <a:pPr algn="l"/>
            <a:r>
              <a:rPr lang="en-US" sz="3600" b="1" dirty="0" smtClean="0">
                <a:solidFill>
                  <a:schemeClr val="bg1"/>
                </a:solidFill>
                <a:cs typeface="Arial" charset="0"/>
              </a:rPr>
              <a:t>Prepared </a:t>
            </a:r>
            <a:r>
              <a:rPr lang="en-US" sz="3600" b="1" dirty="0" err="1" smtClean="0">
                <a:solidFill>
                  <a:schemeClr val="bg1"/>
                </a:solidFill>
                <a:cs typeface="Arial" charset="0"/>
              </a:rPr>
              <a:t>by:Ahmed</a:t>
            </a:r>
            <a:r>
              <a:rPr lang="en-US" sz="3600" b="1" dirty="0" smtClean="0">
                <a:solidFill>
                  <a:schemeClr val="bg1"/>
                </a:solidFill>
                <a:cs typeface="Arial" charset="0"/>
              </a:rPr>
              <a:t> AL-</a:t>
            </a:r>
            <a:r>
              <a:rPr lang="en-US" sz="3600" b="1" dirty="0" err="1" smtClean="0">
                <a:solidFill>
                  <a:schemeClr val="bg1"/>
                </a:solidFill>
                <a:cs typeface="Arial" charset="0"/>
              </a:rPr>
              <a:t>Ashoor</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rgbClr val="FF0000"/>
                </a:solidFill>
              </a:rPr>
              <a:t>WAN devices: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HUB</a:t>
            </a:r>
            <a:r>
              <a:rPr lang="en-US" dirty="0" smtClean="0"/>
              <a:t>: a distributer that has a lot of port which connected to computer .</a:t>
            </a:r>
            <a:r>
              <a:rPr lang="en-US" dirty="0" err="1" smtClean="0"/>
              <a:t>OR.Unit</a:t>
            </a:r>
            <a:r>
              <a:rPr lang="en-US" dirty="0" smtClean="0"/>
              <a:t> that receives all messages sent by the devices connected to it and</a:t>
            </a:r>
          </a:p>
          <a:p>
            <a:r>
              <a:rPr lang="en-US" dirty="0" smtClean="0"/>
              <a:t>redistributes them to all users.</a:t>
            </a:r>
          </a:p>
          <a:p>
            <a:endParaRPr lang="en-US" dirty="0"/>
          </a:p>
        </p:txBody>
      </p:sp>
      <p:pic>
        <p:nvPicPr>
          <p:cNvPr id="4" name="صورة 3" descr="C:\Users\A_J_J\Desktop\hub.jpg"/>
          <p:cNvPicPr/>
          <p:nvPr/>
        </p:nvPicPr>
        <p:blipFill>
          <a:blip r:embed="rId2"/>
          <a:srcRect/>
          <a:stretch>
            <a:fillRect/>
          </a:stretch>
        </p:blipFill>
        <p:spPr bwMode="auto">
          <a:xfrm>
            <a:off x="5286380" y="4071942"/>
            <a:ext cx="3651790" cy="2786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WAN devices: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Switchers</a:t>
            </a:r>
            <a:r>
              <a:rPr lang="en-US" dirty="0" smtClean="0"/>
              <a:t>: like a HUB, but it transmits its packet to its destination.</a:t>
            </a:r>
          </a:p>
          <a:p>
            <a:pPr>
              <a:buNone/>
            </a:pPr>
            <a:r>
              <a:rPr lang="en-US" dirty="0" smtClean="0"/>
              <a:t>It also handles traffic between the various parts of a network.</a:t>
            </a:r>
          </a:p>
          <a:p>
            <a:endParaRPr lang="en-US" dirty="0"/>
          </a:p>
        </p:txBody>
      </p:sp>
      <p:pic>
        <p:nvPicPr>
          <p:cNvPr id="3074" name="Picture 2" descr="C:\Users\A_J_J\Desktop\sss.jpg"/>
          <p:cNvPicPr>
            <a:picLocks noChangeAspect="1" noChangeArrowheads="1"/>
          </p:cNvPicPr>
          <p:nvPr/>
        </p:nvPicPr>
        <p:blipFill>
          <a:blip r:embed="rId2"/>
          <a:srcRect/>
          <a:stretch>
            <a:fillRect/>
          </a:stretch>
        </p:blipFill>
        <p:spPr bwMode="auto">
          <a:xfrm>
            <a:off x="3571869" y="3429000"/>
            <a:ext cx="5564326" cy="30003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WAN devices: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Routers</a:t>
            </a:r>
            <a:r>
              <a:rPr lang="en-US" dirty="0" smtClean="0"/>
              <a:t>: This is a hardware device that routes data (hence the name) from a local area network (LAN) to another network connection. </a:t>
            </a:r>
            <a:endParaRPr lang="en-US" dirty="0"/>
          </a:p>
        </p:txBody>
      </p:sp>
      <p:pic>
        <p:nvPicPr>
          <p:cNvPr id="5" name="صورة 4" descr="C:\Users\A_J_J\Desktop\th.jpg"/>
          <p:cNvPicPr/>
          <p:nvPr/>
        </p:nvPicPr>
        <p:blipFill>
          <a:blip r:embed="rId2"/>
          <a:srcRect/>
          <a:stretch>
            <a:fillRect/>
          </a:stretch>
        </p:blipFill>
        <p:spPr bwMode="auto">
          <a:xfrm>
            <a:off x="5214942" y="4071942"/>
            <a:ext cx="3529984" cy="25876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WAN devices: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Gateway</a:t>
            </a:r>
            <a:r>
              <a:rPr lang="en-US" dirty="0" smtClean="0"/>
              <a:t>: it is used to connect to different LANs.</a:t>
            </a:r>
          </a:p>
          <a:p>
            <a:endParaRPr lang="en-US" dirty="0"/>
          </a:p>
        </p:txBody>
      </p:sp>
      <p:pic>
        <p:nvPicPr>
          <p:cNvPr id="5122" name="Picture 2" descr="C:\Users\A_J_J\Desktop\th (1).jpg"/>
          <p:cNvPicPr>
            <a:picLocks noChangeAspect="1" noChangeArrowheads="1"/>
          </p:cNvPicPr>
          <p:nvPr/>
        </p:nvPicPr>
        <p:blipFill>
          <a:blip r:embed="rId2"/>
          <a:srcRect/>
          <a:stretch>
            <a:fillRect/>
          </a:stretch>
        </p:blipFill>
        <p:spPr bwMode="auto">
          <a:xfrm>
            <a:off x="2000232" y="2714620"/>
            <a:ext cx="6184503" cy="348616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WAN devices: -</a:t>
            </a:r>
            <a:endParaRPr lang="en-US" dirty="0">
              <a:solidFill>
                <a:srgbClr val="FF0000"/>
              </a:solidFill>
            </a:endParaRPr>
          </a:p>
        </p:txBody>
      </p:sp>
      <p:sp>
        <p:nvSpPr>
          <p:cNvPr id="5" name="عنصر نائب للمحتوى 4"/>
          <p:cNvSpPr>
            <a:spLocks noGrp="1"/>
          </p:cNvSpPr>
          <p:nvPr>
            <p:ph idx="1"/>
          </p:nvPr>
        </p:nvSpPr>
        <p:spPr/>
        <p:txBody>
          <a:bodyPr/>
          <a:lstStyle/>
          <a:p>
            <a:r>
              <a:rPr lang="en-US" b="1" dirty="0" smtClean="0"/>
              <a:t>Bridge</a:t>
            </a:r>
            <a:r>
              <a:rPr lang="en-US" dirty="0" smtClean="0"/>
              <a:t>: it is used to connect two similar LANs.</a:t>
            </a:r>
          </a:p>
          <a:p>
            <a:endParaRPr lang="en-US" dirty="0"/>
          </a:p>
        </p:txBody>
      </p:sp>
      <p:pic>
        <p:nvPicPr>
          <p:cNvPr id="1026" name="Picture 2" descr="C:\Users\A_J_J\Desktop\download.jpg"/>
          <p:cNvPicPr>
            <a:picLocks noChangeAspect="1" noChangeArrowheads="1"/>
          </p:cNvPicPr>
          <p:nvPr/>
        </p:nvPicPr>
        <p:blipFill>
          <a:blip r:embed="rId2"/>
          <a:srcRect/>
          <a:stretch>
            <a:fillRect/>
          </a:stretch>
        </p:blipFill>
        <p:spPr bwMode="auto">
          <a:xfrm>
            <a:off x="1428728" y="2786058"/>
            <a:ext cx="6276329" cy="35147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WAN devices: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Repeaters</a:t>
            </a:r>
            <a:r>
              <a:rPr lang="en-US" dirty="0" smtClean="0"/>
              <a:t>: repeat signals that travel via long distance. Device running the length of a cable that receives amplifies and resends signals to transmit them</a:t>
            </a:r>
          </a:p>
          <a:p>
            <a:r>
              <a:rPr lang="en-US" dirty="0" smtClean="0"/>
              <a:t>over long distances.</a:t>
            </a:r>
          </a:p>
          <a:p>
            <a:endParaRPr lang="en-US" dirty="0"/>
          </a:p>
        </p:txBody>
      </p:sp>
      <p:pic>
        <p:nvPicPr>
          <p:cNvPr id="4" name="صورة 3" descr="C:\Users\A_J_J\Desktop\Repeater_PhyMed (1).gif"/>
          <p:cNvPicPr/>
          <p:nvPr/>
        </p:nvPicPr>
        <p:blipFill>
          <a:blip r:embed="rId2"/>
          <a:srcRect/>
          <a:stretch>
            <a:fillRect/>
          </a:stretch>
        </p:blipFill>
        <p:spPr bwMode="auto">
          <a:xfrm>
            <a:off x="3786182" y="3357562"/>
            <a:ext cx="4857784" cy="283945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WAN devices: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Multipliers</a:t>
            </a:r>
            <a:r>
              <a:rPr lang="en-US" dirty="0" smtClean="0"/>
              <a:t>: combines messages of several devices and sends them a long a single high speed path.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solidFill>
                  <a:srgbClr val="FF0000"/>
                </a:solidFill>
              </a:rPr>
              <a:t>Network </a:t>
            </a:r>
            <a:r>
              <a:rPr lang="en-US" b="1" i="1" u="sng" dirty="0" smtClean="0">
                <a:solidFill>
                  <a:srgbClr val="FF0000"/>
                </a:solidFill>
              </a:rPr>
              <a:t>topologies</a:t>
            </a:r>
            <a:endParaRPr lang="en-US" dirty="0">
              <a:solidFill>
                <a:srgbClr val="FF0000"/>
              </a:solidFill>
            </a:endParaRPr>
          </a:p>
        </p:txBody>
      </p:sp>
      <p:sp>
        <p:nvSpPr>
          <p:cNvPr id="3" name="عنصر نائب للمحتوى 2"/>
          <p:cNvSpPr>
            <a:spLocks noGrp="1"/>
          </p:cNvSpPr>
          <p:nvPr>
            <p:ph idx="1"/>
          </p:nvPr>
        </p:nvSpPr>
        <p:spPr/>
        <p:txBody>
          <a:bodyPr/>
          <a:lstStyle/>
          <a:p>
            <a:r>
              <a:rPr lang="en-US" i="1" dirty="0" smtClean="0"/>
              <a:t>There are three main topologies for computers: -</a:t>
            </a:r>
            <a:endParaRPr lang="en-US" dirty="0" smtClean="0"/>
          </a:p>
          <a:p>
            <a:r>
              <a:rPr lang="en-US" dirty="0" smtClean="0"/>
              <a:t>1. Star network: star network- Network in which all devices are connected to a central unit in the shape of a star.</a:t>
            </a:r>
          </a:p>
          <a:p>
            <a:endParaRPr lang="en-US" dirty="0"/>
          </a:p>
        </p:txBody>
      </p:sp>
      <p:pic>
        <p:nvPicPr>
          <p:cNvPr id="4" name="صورة 3"/>
          <p:cNvPicPr/>
          <p:nvPr/>
        </p:nvPicPr>
        <p:blipFill>
          <a:blip r:embed="rId2"/>
          <a:srcRect/>
          <a:stretch>
            <a:fillRect/>
          </a:stretch>
        </p:blipFill>
        <p:spPr bwMode="auto">
          <a:xfrm>
            <a:off x="1500166" y="3571876"/>
            <a:ext cx="6215106" cy="32861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solidFill>
                  <a:srgbClr val="FF0000"/>
                </a:solidFill>
              </a:rPr>
              <a:t>Network </a:t>
            </a:r>
            <a:r>
              <a:rPr lang="en-US" b="1" i="1" u="sng" dirty="0" smtClean="0">
                <a:solidFill>
                  <a:srgbClr val="FF0000"/>
                </a:solidFill>
              </a:rPr>
              <a:t>topologies</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2. Ring network: Network in which all devices are connected to a </a:t>
            </a:r>
            <a:r>
              <a:rPr lang="en-US" dirty="0" err="1" smtClean="0"/>
              <a:t>ring;messages</a:t>
            </a:r>
            <a:r>
              <a:rPr lang="en-US" dirty="0" smtClean="0"/>
              <a:t> travel from one device to another in a set direction until they reach the intended receiver.</a:t>
            </a:r>
          </a:p>
          <a:p>
            <a:endParaRPr lang="en-US" dirty="0"/>
          </a:p>
        </p:txBody>
      </p:sp>
      <p:pic>
        <p:nvPicPr>
          <p:cNvPr id="4" name="صورة 3"/>
          <p:cNvPicPr/>
          <p:nvPr/>
        </p:nvPicPr>
        <p:blipFill>
          <a:blip r:embed="rId2"/>
          <a:srcRect/>
          <a:stretch>
            <a:fillRect/>
          </a:stretch>
        </p:blipFill>
        <p:spPr bwMode="auto">
          <a:xfrm>
            <a:off x="2000232" y="3643314"/>
            <a:ext cx="5044277" cy="27244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solidFill>
                  <a:srgbClr val="FF0000"/>
                </a:solidFill>
              </a:rPr>
              <a:t>Network </a:t>
            </a:r>
            <a:r>
              <a:rPr lang="en-US" b="1" i="1" u="sng" dirty="0" smtClean="0">
                <a:solidFill>
                  <a:srgbClr val="FF0000"/>
                </a:solidFill>
              </a:rPr>
              <a:t>topologies</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3. Bus network: Network in which all devices are connected to </a:t>
            </a:r>
            <a:r>
              <a:rPr lang="en-US" dirty="0" err="1" smtClean="0"/>
              <a:t>acommon</a:t>
            </a:r>
            <a:r>
              <a:rPr lang="en-US" dirty="0" smtClean="0"/>
              <a:t> bus; the same message is sent to all of them but only one receives and registers it.</a:t>
            </a:r>
          </a:p>
          <a:p>
            <a:endParaRPr lang="en-US" dirty="0"/>
          </a:p>
        </p:txBody>
      </p:sp>
      <p:pic>
        <p:nvPicPr>
          <p:cNvPr id="4" name="صورة 3"/>
          <p:cNvPicPr/>
          <p:nvPr/>
        </p:nvPicPr>
        <p:blipFill>
          <a:blip r:embed="rId2"/>
          <a:srcRect/>
          <a:stretch>
            <a:fillRect/>
          </a:stretch>
        </p:blipFill>
        <p:spPr bwMode="auto">
          <a:xfrm>
            <a:off x="1000100" y="3357562"/>
            <a:ext cx="7000924" cy="278608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rgbClr val="FF0000"/>
                </a:solidFill>
              </a:rPr>
              <a:t>Working Computing</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i="1" dirty="0" smtClean="0"/>
              <a:t>Working Computing</a:t>
            </a:r>
            <a:endParaRPr lang="en-US" dirty="0" smtClean="0"/>
          </a:p>
          <a:p>
            <a:r>
              <a:rPr lang="en-US" dirty="0" smtClean="0"/>
              <a:t>Means that the user at a network can use his own computer to do his tasks</a:t>
            </a:r>
          </a:p>
          <a:p>
            <a:r>
              <a:rPr lang="en-US" b="1" i="1" dirty="0" smtClean="0"/>
              <a:t>The benefits of this technique are: -</a:t>
            </a:r>
            <a:endParaRPr lang="en-US" dirty="0" smtClean="0"/>
          </a:p>
          <a:p>
            <a:r>
              <a:rPr lang="en-US" dirty="0" smtClean="0"/>
              <a:t>1. Sharing of files, documents, &amp; resources.</a:t>
            </a:r>
          </a:p>
          <a:p>
            <a:r>
              <a:rPr lang="en-US" dirty="0" smtClean="0"/>
              <a:t>2. Sending messages to all the people on the network at the same time.</a:t>
            </a:r>
          </a:p>
          <a:p>
            <a:r>
              <a:rPr lang="en-US" dirty="0" smtClean="0"/>
              <a:t>3. Sharing software.</a:t>
            </a:r>
          </a:p>
          <a:p>
            <a:r>
              <a:rPr lang="en-US" dirty="0" smtClean="0"/>
              <a:t>4. Sharing equipment’s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rgbClr val="FF0000"/>
                </a:solidFill>
              </a:rPr>
              <a:t>Data communication hardware</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1. </a:t>
            </a:r>
            <a:r>
              <a:rPr lang="en-US" dirty="0" smtClean="0"/>
              <a:t>Modem “Modulate / Demodulate”</a:t>
            </a:r>
          </a:p>
          <a:p>
            <a:r>
              <a:rPr lang="en-US" b="1" dirty="0" smtClean="0"/>
              <a:t>2. </a:t>
            </a:r>
            <a:r>
              <a:rPr lang="en-US" dirty="0" smtClean="0"/>
              <a:t>Network interface card.</a:t>
            </a:r>
          </a:p>
          <a:p>
            <a:r>
              <a:rPr lang="en-US" b="1" dirty="0" smtClean="0"/>
              <a:t>3. </a:t>
            </a:r>
            <a:r>
              <a:rPr lang="en-US" dirty="0" smtClean="0"/>
              <a:t>Transmission media.</a:t>
            </a:r>
          </a:p>
          <a:p>
            <a:pPr>
              <a:buNone/>
            </a:pPr>
            <a:endParaRPr lang="en-US" dirty="0" smtClean="0"/>
          </a:p>
        </p:txBody>
      </p:sp>
      <p:pic>
        <p:nvPicPr>
          <p:cNvPr id="4" name="صورة 3"/>
          <p:cNvPicPr/>
          <p:nvPr/>
        </p:nvPicPr>
        <p:blipFill>
          <a:blip r:embed="rId2"/>
          <a:srcRect/>
          <a:stretch>
            <a:fillRect/>
          </a:stretch>
        </p:blipFill>
        <p:spPr bwMode="auto">
          <a:xfrm>
            <a:off x="5005870" y="3247331"/>
            <a:ext cx="4138130" cy="361066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Satellite</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r>
              <a:rPr lang="en-US" b="1" i="1" dirty="0" smtClean="0"/>
              <a:t>Satellite</a:t>
            </a:r>
            <a:r>
              <a:rPr lang="en-US" dirty="0" smtClean="0"/>
              <a:t>. Telecommunications by satellite Transmission of data such as images, sound and computer data using radio waves relayed by satellites.</a:t>
            </a:r>
          </a:p>
        </p:txBody>
      </p:sp>
      <p:pic>
        <p:nvPicPr>
          <p:cNvPr id="2050" name="Picture 2" descr="C:\Users\A_J_J\Desktop\th (4).jpg"/>
          <p:cNvPicPr>
            <a:picLocks noChangeAspect="1" noChangeArrowheads="1"/>
          </p:cNvPicPr>
          <p:nvPr/>
        </p:nvPicPr>
        <p:blipFill>
          <a:blip r:embed="rId2"/>
          <a:srcRect/>
          <a:stretch>
            <a:fillRect/>
          </a:stretch>
        </p:blipFill>
        <p:spPr bwMode="auto">
          <a:xfrm>
            <a:off x="1071538" y="3481393"/>
            <a:ext cx="7143800" cy="316231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rgbClr val="FF0000"/>
                </a:solidFill>
              </a:rPr>
              <a:t>Network protocol</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i="1" dirty="0" smtClean="0"/>
              <a:t>Network protocol</a:t>
            </a:r>
            <a:endParaRPr lang="en-US" dirty="0" smtClean="0"/>
          </a:p>
          <a:p>
            <a:r>
              <a:rPr lang="en-US" dirty="0" smtClean="0"/>
              <a:t>Set of instruction and procedures that maintain and control transmission in network, it decides number of computers that can be connected, how error can be fixed and how the transmission will be occurred.</a:t>
            </a:r>
          </a:p>
          <a:p>
            <a:endParaRPr lang="en-US" dirty="0" smtClean="0"/>
          </a:p>
          <a:p>
            <a:endParaRPr lang="en-US" dirty="0"/>
          </a:p>
        </p:txBody>
      </p:sp>
      <p:pic>
        <p:nvPicPr>
          <p:cNvPr id="4" name="صورة 3"/>
          <p:cNvPicPr/>
          <p:nvPr/>
        </p:nvPicPr>
        <p:blipFill>
          <a:blip r:embed="rId2"/>
          <a:srcRect/>
          <a:stretch>
            <a:fillRect/>
          </a:stretch>
        </p:blipFill>
        <p:spPr bwMode="auto">
          <a:xfrm>
            <a:off x="571472" y="4214818"/>
            <a:ext cx="8572528" cy="264318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8000" b="1" dirty="0" smtClean="0">
                <a:solidFill>
                  <a:srgbClr val="FF0000"/>
                </a:solidFill>
              </a:rPr>
              <a:t>Internet</a:t>
            </a:r>
            <a:endParaRPr lang="en-US" sz="8000" b="1" dirty="0">
              <a:solidFill>
                <a:srgbClr val="FF0000"/>
              </a:solidFill>
            </a:endParaRPr>
          </a:p>
        </p:txBody>
      </p:sp>
      <p:sp>
        <p:nvSpPr>
          <p:cNvPr id="3" name="عنصر نائب للمحتوى 2"/>
          <p:cNvSpPr>
            <a:spLocks noGrp="1"/>
          </p:cNvSpPr>
          <p:nvPr>
            <p:ph idx="1"/>
          </p:nvPr>
        </p:nvSpPr>
        <p:spPr/>
        <p:txBody>
          <a:bodyPr/>
          <a:lstStyle/>
          <a:p>
            <a:r>
              <a:rPr lang="en-US" dirty="0" smtClean="0"/>
              <a:t>Global network consisting of thousands of public and private networks of varying sizes; it is linked by a set of standard communications protocols.</a:t>
            </a:r>
          </a:p>
          <a:p>
            <a:endParaRPr lang="en-US" dirty="0"/>
          </a:p>
        </p:txBody>
      </p:sp>
      <p:pic>
        <p:nvPicPr>
          <p:cNvPr id="2050" name="Picture 2" descr="C:\Users\A_J_J\Desktop\internet.jpg"/>
          <p:cNvPicPr>
            <a:picLocks noChangeAspect="1" noChangeArrowheads="1"/>
          </p:cNvPicPr>
          <p:nvPr/>
        </p:nvPicPr>
        <p:blipFill>
          <a:blip r:embed="rId2"/>
          <a:srcRect/>
          <a:stretch>
            <a:fillRect/>
          </a:stretch>
        </p:blipFill>
        <p:spPr bwMode="auto">
          <a:xfrm>
            <a:off x="285720" y="3214686"/>
            <a:ext cx="8572560" cy="330519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solidFill>
                  <a:srgbClr val="FF0000"/>
                </a:solidFill>
              </a:rPr>
              <a:t>Type of Network according to their Geographical distance</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marL="514350" indent="-514350">
              <a:buAutoNum type="arabicParenR"/>
            </a:pPr>
            <a:r>
              <a:rPr lang="en-US" sz="2800" b="1" i="1" dirty="0" smtClean="0"/>
              <a:t>Local area network (LAN).</a:t>
            </a:r>
          </a:p>
          <a:p>
            <a:pPr marL="514350" indent="-514350">
              <a:buNone/>
            </a:pPr>
            <a:r>
              <a:rPr lang="en-US" dirty="0" smtClean="0"/>
              <a:t>          a. Server / clients network.</a:t>
            </a:r>
          </a:p>
          <a:p>
            <a:pPr marL="514350" indent="-514350">
              <a:buNone/>
            </a:pPr>
            <a:r>
              <a:rPr lang="en-US" b="1" i="1" dirty="0" smtClean="0"/>
              <a:t>           </a:t>
            </a:r>
            <a:r>
              <a:rPr lang="en-US" dirty="0" smtClean="0"/>
              <a:t>b. Peer – to – peer network.</a:t>
            </a:r>
            <a:endParaRPr lang="en-US" b="1" i="1" dirty="0" smtClean="0"/>
          </a:p>
          <a:p>
            <a:pPr marL="514350" indent="-514350">
              <a:buNone/>
            </a:pPr>
            <a:r>
              <a:rPr lang="en-US" dirty="0" smtClean="0"/>
              <a:t>          C- Wireless local area network (WLAN).</a:t>
            </a:r>
            <a:endParaRPr lang="en-US" b="1" i="1" dirty="0" smtClean="0"/>
          </a:p>
          <a:p>
            <a:pPr marL="514350" indent="-514350">
              <a:buAutoNum type="arabicParenR"/>
            </a:pPr>
            <a:r>
              <a:rPr lang="en-US" sz="2800" b="1" i="1" dirty="0" smtClean="0"/>
              <a:t>Wide Area Network (WAN).</a:t>
            </a:r>
          </a:p>
          <a:p>
            <a:pPr>
              <a:buNone/>
            </a:pPr>
            <a:r>
              <a:rPr lang="en-US" b="1" dirty="0" smtClean="0"/>
              <a:t>            </a:t>
            </a:r>
            <a:r>
              <a:rPr lang="en-US" dirty="0" smtClean="0"/>
              <a:t>a-HUB            b-Switchers        c-Routers</a:t>
            </a:r>
          </a:p>
          <a:p>
            <a:pPr>
              <a:buNone/>
            </a:pPr>
            <a:r>
              <a:rPr lang="en-US" dirty="0" smtClean="0"/>
              <a:t>            d-Gateway     e-Bridge              f-Repeaters</a:t>
            </a:r>
          </a:p>
          <a:p>
            <a:pPr>
              <a:buNone/>
            </a:pPr>
            <a:r>
              <a:rPr lang="en-US" dirty="0" smtClean="0"/>
              <a:t>                                   g-Multipliers</a:t>
            </a:r>
          </a:p>
          <a:p>
            <a:pPr marL="514350" indent="-51435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Local area network (LAN)</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A number of computers linked together by cables in a limited area(same building). Is a computer network that interconnects computers in a limited area such as a home, school, computer laboratory, or office building  using network media</a:t>
            </a:r>
            <a:endParaRPr lang="en-US" dirty="0"/>
          </a:p>
        </p:txBody>
      </p:sp>
      <p:pic>
        <p:nvPicPr>
          <p:cNvPr id="4" name="صورة 3"/>
          <p:cNvPicPr/>
          <p:nvPr/>
        </p:nvPicPr>
        <p:blipFill>
          <a:blip r:embed="rId2"/>
          <a:srcRect/>
          <a:stretch>
            <a:fillRect/>
          </a:stretch>
        </p:blipFill>
        <p:spPr bwMode="auto">
          <a:xfrm>
            <a:off x="5143504" y="3929066"/>
            <a:ext cx="3286148" cy="21431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Local area network (LAN)</a:t>
            </a:r>
            <a:endParaRPr lang="en-US" dirty="0">
              <a:solidFill>
                <a:srgbClr val="FF0000"/>
              </a:solidFill>
            </a:endParaRPr>
          </a:p>
        </p:txBody>
      </p:sp>
      <p:sp>
        <p:nvSpPr>
          <p:cNvPr id="3" name="عنصر نائب للمحتوى 2"/>
          <p:cNvSpPr>
            <a:spLocks noGrp="1"/>
          </p:cNvSpPr>
          <p:nvPr>
            <p:ph idx="1"/>
          </p:nvPr>
        </p:nvSpPr>
        <p:spPr/>
        <p:txBody>
          <a:bodyPr/>
          <a:lstStyle/>
          <a:p>
            <a:r>
              <a:rPr lang="en-US" b="1" dirty="0" smtClean="0"/>
              <a:t>Server / clients network:-</a:t>
            </a:r>
          </a:p>
          <a:p>
            <a:r>
              <a:rPr lang="en-US" dirty="0" smtClean="0"/>
              <a:t>Computer  called server store common data which it serves to other computers called clients</a:t>
            </a:r>
          </a:p>
          <a:p>
            <a:endParaRPr lang="en-US" dirty="0"/>
          </a:p>
        </p:txBody>
      </p:sp>
      <p:pic>
        <p:nvPicPr>
          <p:cNvPr id="4" name="صورة 3"/>
          <p:cNvPicPr/>
          <p:nvPr/>
        </p:nvPicPr>
        <p:blipFill>
          <a:blip r:embed="rId2"/>
          <a:srcRect/>
          <a:stretch>
            <a:fillRect/>
          </a:stretch>
        </p:blipFill>
        <p:spPr bwMode="auto">
          <a:xfrm>
            <a:off x="5072066" y="3286124"/>
            <a:ext cx="3801246" cy="33383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Local area network (LAN)</a:t>
            </a:r>
            <a:endParaRPr lang="en-US" dirty="0"/>
          </a:p>
        </p:txBody>
      </p:sp>
      <p:sp>
        <p:nvSpPr>
          <p:cNvPr id="3" name="عنصر نائب للمحتوى 2"/>
          <p:cNvSpPr>
            <a:spLocks noGrp="1"/>
          </p:cNvSpPr>
          <p:nvPr>
            <p:ph idx="1"/>
          </p:nvPr>
        </p:nvSpPr>
        <p:spPr/>
        <p:txBody>
          <a:bodyPr/>
          <a:lstStyle/>
          <a:p>
            <a:r>
              <a:rPr lang="en-US" b="1" dirty="0" smtClean="0"/>
              <a:t>Peer – to – peer network:-</a:t>
            </a:r>
          </a:p>
          <a:p>
            <a:r>
              <a:rPr lang="en-US" dirty="0" smtClean="0"/>
              <a:t>Does not use server, individual computers share data directly with other computers</a:t>
            </a:r>
          </a:p>
          <a:p>
            <a:endParaRPr lang="en-US" dirty="0"/>
          </a:p>
        </p:txBody>
      </p:sp>
      <p:pic>
        <p:nvPicPr>
          <p:cNvPr id="1026" name="Picture 2" descr="C:\Users\A_J_J\Desktop\p2p.png"/>
          <p:cNvPicPr>
            <a:picLocks noChangeAspect="1" noChangeArrowheads="1"/>
          </p:cNvPicPr>
          <p:nvPr/>
        </p:nvPicPr>
        <p:blipFill>
          <a:blip r:embed="rId2"/>
          <a:srcRect/>
          <a:stretch>
            <a:fillRect/>
          </a:stretch>
        </p:blipFill>
        <p:spPr bwMode="auto">
          <a:xfrm>
            <a:off x="2285984" y="3429000"/>
            <a:ext cx="6858016" cy="31820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Local area network (LAN)</a:t>
            </a:r>
            <a:endParaRPr lang="en-US" dirty="0"/>
          </a:p>
        </p:txBody>
      </p:sp>
      <p:sp>
        <p:nvSpPr>
          <p:cNvPr id="3" name="عنصر نائب للمحتوى 2"/>
          <p:cNvSpPr>
            <a:spLocks noGrp="1"/>
          </p:cNvSpPr>
          <p:nvPr>
            <p:ph idx="1"/>
          </p:nvPr>
        </p:nvSpPr>
        <p:spPr/>
        <p:txBody>
          <a:bodyPr/>
          <a:lstStyle/>
          <a:p>
            <a:r>
              <a:rPr lang="en-US" b="1" dirty="0" smtClean="0"/>
              <a:t>Wireless local area network (WLAN): -</a:t>
            </a:r>
          </a:p>
          <a:p>
            <a:r>
              <a:rPr lang="en-US" dirty="0" smtClean="0"/>
              <a:t>links two or more devices using some wireless distribution method</a:t>
            </a:r>
            <a:r>
              <a:rPr lang="en-US" b="1" dirty="0" smtClean="0"/>
              <a:t>.</a:t>
            </a:r>
          </a:p>
          <a:p>
            <a:r>
              <a:rPr lang="en-US" dirty="0" smtClean="0"/>
              <a:t>Wireless LANs have become popular in the home due to ease of installation, and in commercial complexes offering wireless access to their customers;</a:t>
            </a:r>
          </a:p>
          <a:p>
            <a:r>
              <a:rPr lang="en-US" dirty="0" smtClean="0"/>
              <a:t>often for free.</a:t>
            </a:r>
          </a:p>
          <a:p>
            <a:endParaRPr lang="en-US" dirty="0" smtClean="0"/>
          </a:p>
        </p:txBody>
      </p:sp>
      <p:pic>
        <p:nvPicPr>
          <p:cNvPr id="4" name="صورة 3" descr="C:\Users\A_J_J\Desktop\wlan41.jpg"/>
          <p:cNvPicPr/>
          <p:nvPr/>
        </p:nvPicPr>
        <p:blipFill>
          <a:blip r:embed="rId2"/>
          <a:srcRect/>
          <a:stretch>
            <a:fillRect/>
          </a:stretch>
        </p:blipFill>
        <p:spPr bwMode="auto">
          <a:xfrm>
            <a:off x="4857752" y="4714884"/>
            <a:ext cx="4286248" cy="214311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Wide Area Network (WAN)</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Network that connect computers over large area by satellite communication, WAN is used to connect offices of an organization that are located in different cities in the same country or in different countries, also WAN used to connect the Bank machine, telephone</a:t>
            </a:r>
          </a:p>
          <a:p>
            <a:r>
              <a:rPr lang="en-US" dirty="0" smtClean="0"/>
              <a:t>system.</a:t>
            </a:r>
          </a:p>
          <a:p>
            <a:endParaRPr lang="en-US" dirty="0"/>
          </a:p>
        </p:txBody>
      </p:sp>
      <p:pic>
        <p:nvPicPr>
          <p:cNvPr id="4" name="صورة 3" descr="C:\Users\A_J_J\Desktop\wan.jpg"/>
          <p:cNvPicPr/>
          <p:nvPr/>
        </p:nvPicPr>
        <p:blipFill>
          <a:blip r:embed="rId2" cstate="print"/>
          <a:srcRect/>
          <a:stretch>
            <a:fillRect/>
          </a:stretch>
        </p:blipFill>
        <p:spPr bwMode="auto">
          <a:xfrm>
            <a:off x="4214811" y="3929066"/>
            <a:ext cx="4929190" cy="29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658</TotalTime>
  <Words>735</Words>
  <Application>Microsoft Office PowerPoint</Application>
  <PresentationFormat>عرض على الشاشة (3:4)‏</PresentationFormat>
  <Paragraphs>71</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تدفق</vt:lpstr>
      <vt:lpstr>CHAPTER 5 part 2 DATA COMMUNICATION</vt:lpstr>
      <vt:lpstr>Working Computing</vt:lpstr>
      <vt:lpstr>Internet</vt:lpstr>
      <vt:lpstr>Type of Network according to their Geographical distance</vt:lpstr>
      <vt:lpstr>Local area network (LAN)</vt:lpstr>
      <vt:lpstr>Local area network (LAN)</vt:lpstr>
      <vt:lpstr>Local area network (LAN)</vt:lpstr>
      <vt:lpstr>Local area network (LAN)</vt:lpstr>
      <vt:lpstr>Wide Area Network (WAN)</vt:lpstr>
      <vt:lpstr>WAN devices: -</vt:lpstr>
      <vt:lpstr>WAN devices: -</vt:lpstr>
      <vt:lpstr>WAN devices: -</vt:lpstr>
      <vt:lpstr>WAN devices: -</vt:lpstr>
      <vt:lpstr>WAN devices: -</vt:lpstr>
      <vt:lpstr>WAN devices: -</vt:lpstr>
      <vt:lpstr>WAN devices: -</vt:lpstr>
      <vt:lpstr>Network topologies</vt:lpstr>
      <vt:lpstr>Network topologies</vt:lpstr>
      <vt:lpstr>Network topologies</vt:lpstr>
      <vt:lpstr>Data communication hardware</vt:lpstr>
      <vt:lpstr>Satellite</vt:lpstr>
      <vt:lpstr>Network protocol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DATA COMMUNICATION</dc:title>
  <dc:creator>A_J_J</dc:creator>
  <cp:lastModifiedBy>A_A_J</cp:lastModifiedBy>
  <cp:revision>54</cp:revision>
  <dcterms:created xsi:type="dcterms:W3CDTF">2018-12-10T12:59:38Z</dcterms:created>
  <dcterms:modified xsi:type="dcterms:W3CDTF">2018-12-28T07:48:28Z</dcterms:modified>
</cp:coreProperties>
</file>